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9"/>
  </p:notesMasterIdLst>
  <p:handoutMasterIdLst>
    <p:handoutMasterId r:id="rId10"/>
  </p:handoutMasterIdLst>
  <p:sldIdLst>
    <p:sldId id="256" r:id="rId2"/>
    <p:sldId id="257" r:id="rId3"/>
    <p:sldId id="258" r:id="rId4"/>
    <p:sldId id="259"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FF00"/>
    <a:srgbClr val="111111"/>
    <a:srgbClr val="A46FF3"/>
    <a:srgbClr val="FF00FF"/>
    <a:srgbClr val="8814BC"/>
    <a:srgbClr val="993300"/>
    <a:srgbClr val="E97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2" autoAdjust="0"/>
    <p:restoredTop sz="96163" autoAdjust="0"/>
  </p:normalViewPr>
  <p:slideViewPr>
    <p:cSldViewPr snapToGrid="0">
      <p:cViewPr varScale="1">
        <p:scale>
          <a:sx n="74" d="100"/>
          <a:sy n="74" d="100"/>
        </p:scale>
        <p:origin x="84"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EF783B-14B3-4F0E-8A7F-1931359B5A4C}" type="datetimeFigureOut">
              <a:rPr lang="en-US" smtClean="0"/>
              <a:t>11/5/2015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4CC197-231E-4EC5-AD92-94C3B751957D}" type="slidenum">
              <a:rPr lang="en-US" smtClean="0"/>
              <a:t>‹#›</a:t>
            </a:fld>
            <a:endParaRPr lang="en-US"/>
          </a:p>
        </p:txBody>
      </p:sp>
    </p:spTree>
    <p:extLst>
      <p:ext uri="{BB962C8B-B14F-4D97-AF65-F5344CB8AC3E}">
        <p14:creationId xmlns:p14="http://schemas.microsoft.com/office/powerpoint/2010/main" val="2605641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C1258-5457-4B70-ADB5-ADA9B62F7E44}" type="datetimeFigureOut">
              <a:rPr lang="en-US" smtClean="0"/>
              <a:t>11/5/2015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C2E29-778B-4FF4-9617-43B6FB6DFC41}" type="slidenum">
              <a:rPr lang="en-US" smtClean="0"/>
              <a:t>‹#›</a:t>
            </a:fld>
            <a:endParaRPr lang="en-US"/>
          </a:p>
        </p:txBody>
      </p:sp>
    </p:spTree>
    <p:extLst>
      <p:ext uri="{BB962C8B-B14F-4D97-AF65-F5344CB8AC3E}">
        <p14:creationId xmlns:p14="http://schemas.microsoft.com/office/powerpoint/2010/main" val="261265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2E29-778B-4FF4-9617-43B6FB6DFC41}" type="slidenum">
              <a:rPr lang="en-US" smtClean="0"/>
              <a:t>2</a:t>
            </a:fld>
            <a:endParaRPr lang="en-US"/>
          </a:p>
        </p:txBody>
      </p:sp>
    </p:spTree>
    <p:extLst>
      <p:ext uri="{BB962C8B-B14F-4D97-AF65-F5344CB8AC3E}">
        <p14:creationId xmlns:p14="http://schemas.microsoft.com/office/powerpoint/2010/main" val="2358653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CC0118-3BDE-431B-8482-C21F7F78B8A3}"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A56C4-B921-4938-91D0-9F8333744E1F}" type="slidenum">
              <a:rPr lang="en-US" smtClean="0"/>
              <a:t>‹#›</a:t>
            </a:fld>
            <a:endParaRPr lang="en-US"/>
          </a:p>
        </p:txBody>
      </p:sp>
    </p:spTree>
    <p:extLst>
      <p:ext uri="{BB962C8B-B14F-4D97-AF65-F5344CB8AC3E}">
        <p14:creationId xmlns:p14="http://schemas.microsoft.com/office/powerpoint/2010/main" val="119090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C0118-3BDE-431B-8482-C21F7F78B8A3}"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A56C4-B921-4938-91D0-9F8333744E1F}" type="slidenum">
              <a:rPr lang="en-US" smtClean="0"/>
              <a:t>‹#›</a:t>
            </a:fld>
            <a:endParaRPr lang="en-US"/>
          </a:p>
        </p:txBody>
      </p:sp>
    </p:spTree>
    <p:extLst>
      <p:ext uri="{BB962C8B-B14F-4D97-AF65-F5344CB8AC3E}">
        <p14:creationId xmlns:p14="http://schemas.microsoft.com/office/powerpoint/2010/main" val="280664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C0118-3BDE-431B-8482-C21F7F78B8A3}"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A56C4-B921-4938-91D0-9F8333744E1F}" type="slidenum">
              <a:rPr lang="en-US" smtClean="0"/>
              <a:t>‹#›</a:t>
            </a:fld>
            <a:endParaRPr lang="en-US"/>
          </a:p>
        </p:txBody>
      </p:sp>
    </p:spTree>
    <p:extLst>
      <p:ext uri="{BB962C8B-B14F-4D97-AF65-F5344CB8AC3E}">
        <p14:creationId xmlns:p14="http://schemas.microsoft.com/office/powerpoint/2010/main" val="1368371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C0118-3BDE-431B-8482-C21F7F78B8A3}"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A56C4-B921-4938-91D0-9F8333744E1F}"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79712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C0118-3BDE-431B-8482-C21F7F78B8A3}"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A56C4-B921-4938-91D0-9F8333744E1F}" type="slidenum">
              <a:rPr lang="en-US" smtClean="0"/>
              <a:t>‹#›</a:t>
            </a:fld>
            <a:endParaRPr lang="en-US"/>
          </a:p>
        </p:txBody>
      </p:sp>
    </p:spTree>
    <p:extLst>
      <p:ext uri="{BB962C8B-B14F-4D97-AF65-F5344CB8AC3E}">
        <p14:creationId xmlns:p14="http://schemas.microsoft.com/office/powerpoint/2010/main" val="3907612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CC0118-3BDE-431B-8482-C21F7F78B8A3}" type="datetimeFigureOut">
              <a:rPr lang="en-US" smtClean="0"/>
              <a:t>11/5/2015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A56C4-B921-4938-91D0-9F8333744E1F}" type="slidenum">
              <a:rPr lang="en-US" smtClean="0"/>
              <a:t>‹#›</a:t>
            </a:fld>
            <a:endParaRPr lang="en-US"/>
          </a:p>
        </p:txBody>
      </p:sp>
    </p:spTree>
    <p:extLst>
      <p:ext uri="{BB962C8B-B14F-4D97-AF65-F5344CB8AC3E}">
        <p14:creationId xmlns:p14="http://schemas.microsoft.com/office/powerpoint/2010/main" val="4270185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CC0118-3BDE-431B-8482-C21F7F78B8A3}" type="datetimeFigureOut">
              <a:rPr lang="en-US" smtClean="0"/>
              <a:t>11/5/2015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A56C4-B921-4938-91D0-9F8333744E1F}" type="slidenum">
              <a:rPr lang="en-US" smtClean="0"/>
              <a:t>‹#›</a:t>
            </a:fld>
            <a:endParaRPr lang="en-US"/>
          </a:p>
        </p:txBody>
      </p:sp>
    </p:spTree>
    <p:extLst>
      <p:ext uri="{BB962C8B-B14F-4D97-AF65-F5344CB8AC3E}">
        <p14:creationId xmlns:p14="http://schemas.microsoft.com/office/powerpoint/2010/main" val="2552861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C0118-3BDE-431B-8482-C21F7F78B8A3}"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A56C4-B921-4938-91D0-9F8333744E1F}" type="slidenum">
              <a:rPr lang="en-US" smtClean="0"/>
              <a:t>‹#›</a:t>
            </a:fld>
            <a:endParaRPr lang="en-US"/>
          </a:p>
        </p:txBody>
      </p:sp>
    </p:spTree>
    <p:extLst>
      <p:ext uri="{BB962C8B-B14F-4D97-AF65-F5344CB8AC3E}">
        <p14:creationId xmlns:p14="http://schemas.microsoft.com/office/powerpoint/2010/main" val="822267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C0118-3BDE-431B-8482-C21F7F78B8A3}"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A56C4-B921-4938-91D0-9F8333744E1F}" type="slidenum">
              <a:rPr lang="en-US" smtClean="0"/>
              <a:t>‹#›</a:t>
            </a:fld>
            <a:endParaRPr lang="en-US"/>
          </a:p>
        </p:txBody>
      </p:sp>
    </p:spTree>
    <p:extLst>
      <p:ext uri="{BB962C8B-B14F-4D97-AF65-F5344CB8AC3E}">
        <p14:creationId xmlns:p14="http://schemas.microsoft.com/office/powerpoint/2010/main" val="145566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C0118-3BDE-431B-8482-C21F7F78B8A3}"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A56C4-B921-4938-91D0-9F8333744E1F}" type="slidenum">
              <a:rPr lang="en-US" smtClean="0"/>
              <a:t>‹#›</a:t>
            </a:fld>
            <a:endParaRPr lang="en-US"/>
          </a:p>
        </p:txBody>
      </p:sp>
    </p:spTree>
    <p:extLst>
      <p:ext uri="{BB962C8B-B14F-4D97-AF65-F5344CB8AC3E}">
        <p14:creationId xmlns:p14="http://schemas.microsoft.com/office/powerpoint/2010/main" val="68199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C0118-3BDE-431B-8482-C21F7F78B8A3}"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A56C4-B921-4938-91D0-9F8333744E1F}" type="slidenum">
              <a:rPr lang="en-US" smtClean="0"/>
              <a:t>‹#›</a:t>
            </a:fld>
            <a:endParaRPr lang="en-US"/>
          </a:p>
        </p:txBody>
      </p:sp>
    </p:spTree>
    <p:extLst>
      <p:ext uri="{BB962C8B-B14F-4D97-AF65-F5344CB8AC3E}">
        <p14:creationId xmlns:p14="http://schemas.microsoft.com/office/powerpoint/2010/main" val="141578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CC0118-3BDE-431B-8482-C21F7F78B8A3}"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A56C4-B921-4938-91D0-9F8333744E1F}" type="slidenum">
              <a:rPr lang="en-US" smtClean="0"/>
              <a:t>‹#›</a:t>
            </a:fld>
            <a:endParaRPr lang="en-US"/>
          </a:p>
        </p:txBody>
      </p:sp>
    </p:spTree>
    <p:extLst>
      <p:ext uri="{BB962C8B-B14F-4D97-AF65-F5344CB8AC3E}">
        <p14:creationId xmlns:p14="http://schemas.microsoft.com/office/powerpoint/2010/main" val="347161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CC0118-3BDE-431B-8482-C21F7F78B8A3}" type="datetimeFigureOut">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A56C4-B921-4938-91D0-9F8333744E1F}" type="slidenum">
              <a:rPr lang="en-US" smtClean="0"/>
              <a:t>‹#›</a:t>
            </a:fld>
            <a:endParaRPr lang="en-US"/>
          </a:p>
        </p:txBody>
      </p:sp>
    </p:spTree>
    <p:extLst>
      <p:ext uri="{BB962C8B-B14F-4D97-AF65-F5344CB8AC3E}">
        <p14:creationId xmlns:p14="http://schemas.microsoft.com/office/powerpoint/2010/main" val="177193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8CC0118-3BDE-431B-8482-C21F7F78B8A3}" type="datetimeFigureOut">
              <a:rPr lang="en-US" smtClean="0"/>
              <a:t>11/5/2015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F7A56C4-B921-4938-91D0-9F8333744E1F}" type="slidenum">
              <a:rPr lang="en-US" smtClean="0"/>
              <a:t>‹#›</a:t>
            </a:fld>
            <a:endParaRPr lang="en-US"/>
          </a:p>
        </p:txBody>
      </p:sp>
    </p:spTree>
    <p:extLst>
      <p:ext uri="{BB962C8B-B14F-4D97-AF65-F5344CB8AC3E}">
        <p14:creationId xmlns:p14="http://schemas.microsoft.com/office/powerpoint/2010/main" val="264928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8CC0118-3BDE-431B-8482-C21F7F78B8A3}" type="datetimeFigureOut">
              <a:rPr lang="en-US" smtClean="0"/>
              <a:t>11/5/2015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F7A56C4-B921-4938-91D0-9F8333744E1F}" type="slidenum">
              <a:rPr lang="en-US" smtClean="0"/>
              <a:t>‹#›</a:t>
            </a:fld>
            <a:endParaRPr lang="en-US"/>
          </a:p>
        </p:txBody>
      </p:sp>
    </p:spTree>
    <p:extLst>
      <p:ext uri="{BB962C8B-B14F-4D97-AF65-F5344CB8AC3E}">
        <p14:creationId xmlns:p14="http://schemas.microsoft.com/office/powerpoint/2010/main" val="251391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8CC0118-3BDE-431B-8482-C21F7F78B8A3}" type="datetimeFigureOut">
              <a:rPr lang="en-US" smtClean="0"/>
              <a:t>11/5/2015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F7A56C4-B921-4938-91D0-9F8333744E1F}" type="slidenum">
              <a:rPr lang="en-US" smtClean="0"/>
              <a:t>‹#›</a:t>
            </a:fld>
            <a:endParaRPr lang="en-US"/>
          </a:p>
        </p:txBody>
      </p:sp>
    </p:spTree>
    <p:extLst>
      <p:ext uri="{BB962C8B-B14F-4D97-AF65-F5344CB8AC3E}">
        <p14:creationId xmlns:p14="http://schemas.microsoft.com/office/powerpoint/2010/main" val="317593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C0118-3BDE-431B-8482-C21F7F78B8A3}"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A56C4-B921-4938-91D0-9F8333744E1F}" type="slidenum">
              <a:rPr lang="en-US" smtClean="0"/>
              <a:t>‹#›</a:t>
            </a:fld>
            <a:endParaRPr lang="en-US"/>
          </a:p>
        </p:txBody>
      </p:sp>
    </p:spTree>
    <p:extLst>
      <p:ext uri="{BB962C8B-B14F-4D97-AF65-F5344CB8AC3E}">
        <p14:creationId xmlns:p14="http://schemas.microsoft.com/office/powerpoint/2010/main" val="423111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8CC0118-3BDE-431B-8482-C21F7F78B8A3}" type="datetimeFigureOut">
              <a:rPr lang="en-US" smtClean="0"/>
              <a:t>11/5/2015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F7A56C4-B921-4938-91D0-9F8333744E1F}" type="slidenum">
              <a:rPr lang="en-US" smtClean="0"/>
              <a:t>‹#›</a:t>
            </a:fld>
            <a:endParaRPr lang="en-US"/>
          </a:p>
        </p:txBody>
      </p:sp>
    </p:spTree>
    <p:extLst>
      <p:ext uri="{BB962C8B-B14F-4D97-AF65-F5344CB8AC3E}">
        <p14:creationId xmlns:p14="http://schemas.microsoft.com/office/powerpoint/2010/main" val="2249360607"/>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6450" y="1872343"/>
            <a:ext cx="7874000" cy="1739894"/>
          </a:xfrm>
        </p:spPr>
        <p:txBody>
          <a:bodyPr/>
          <a:lstStyle/>
          <a:p>
            <a:r>
              <a:rPr lang="en-US" dirty="0" smtClean="0">
                <a:solidFill>
                  <a:schemeClr val="tx1">
                    <a:lumMod val="95000"/>
                  </a:schemeClr>
                </a:solidFill>
                <a:latin typeface="Bernard MT Condensed" panose="02050806060905020404" pitchFamily="18" charset="0"/>
                <a:cs typeface="Aharoni" panose="02010803020104030203" pitchFamily="2" charset="-79"/>
              </a:rPr>
              <a:t>Salary Caps On Professional Athletes </a:t>
            </a:r>
            <a:endParaRPr lang="en-US" dirty="0">
              <a:solidFill>
                <a:schemeClr val="tx1">
                  <a:lumMod val="95000"/>
                </a:schemeClr>
              </a:solidFill>
              <a:latin typeface="Bernard MT Condensed" panose="02050806060905020404" pitchFamily="18" charset="0"/>
              <a:cs typeface="Aharoni" panose="02010803020104030203" pitchFamily="2" charset="-79"/>
            </a:endParaRPr>
          </a:p>
        </p:txBody>
      </p:sp>
      <p:sp>
        <p:nvSpPr>
          <p:cNvPr id="3" name="Subtitle 2"/>
          <p:cNvSpPr>
            <a:spLocks noGrp="1"/>
          </p:cNvSpPr>
          <p:nvPr>
            <p:ph type="subTitle" idx="1"/>
          </p:nvPr>
        </p:nvSpPr>
        <p:spPr>
          <a:xfrm>
            <a:off x="2692399" y="4127499"/>
            <a:ext cx="6642102" cy="2142672"/>
          </a:xfrm>
        </p:spPr>
        <p:txBody>
          <a:bodyPr>
            <a:normAutofit/>
          </a:bodyPr>
          <a:lstStyle/>
          <a:p>
            <a:r>
              <a:rPr lang="en-US" sz="3600" dirty="0" smtClean="0">
                <a:solidFill>
                  <a:srgbClr val="E979C9"/>
                </a:solidFill>
                <a:latin typeface="Berlin Sans FB Demi" panose="020E0802020502020306" pitchFamily="34" charset="0"/>
              </a:rPr>
              <a:t>By: Ashley Reece</a:t>
            </a:r>
          </a:p>
          <a:p>
            <a:r>
              <a:rPr lang="en-US" sz="3600" dirty="0" smtClean="0">
                <a:solidFill>
                  <a:srgbClr val="E979C9"/>
                </a:solidFill>
                <a:latin typeface="Berlin Sans FB Demi" panose="020E0802020502020306" pitchFamily="34" charset="0"/>
              </a:rPr>
              <a:t>Persuasive writing</a:t>
            </a:r>
          </a:p>
          <a:p>
            <a:r>
              <a:rPr lang="en-US" sz="3600" dirty="0" smtClean="0">
                <a:solidFill>
                  <a:srgbClr val="E979C9"/>
                </a:solidFill>
                <a:latin typeface="Berlin Sans FB Demi" panose="020E0802020502020306" pitchFamily="34" charset="0"/>
              </a:rPr>
              <a:t>Problem/ solution</a:t>
            </a:r>
          </a:p>
          <a:p>
            <a:endParaRPr lang="en-US" sz="3600" dirty="0">
              <a:solidFill>
                <a:schemeClr val="accent5"/>
              </a:solidFill>
              <a:latin typeface="Berlin Sans FB Demi" panose="020E0802020502020306" pitchFamily="34" charset="0"/>
            </a:endParaRPr>
          </a:p>
        </p:txBody>
      </p:sp>
    </p:spTree>
    <p:extLst>
      <p:ext uri="{BB962C8B-B14F-4D97-AF65-F5344CB8AC3E}">
        <p14:creationId xmlns:p14="http://schemas.microsoft.com/office/powerpoint/2010/main" val="136066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nodeType="clickEffect">
                                  <p:stCondLst>
                                    <p:cond delay="0"/>
                                  </p:stCondLst>
                                  <p:childTnLst>
                                    <p:animEffect transition="out" filter="fade">
                                      <p:cBhvr>
                                        <p:cTn id="13" dur="2000"/>
                                        <p:tgtEl>
                                          <p:spTgt spid="3">
                                            <p:txEl>
                                              <p:pRg st="0" end="0"/>
                                            </p:txEl>
                                          </p:spTgt>
                                        </p:tgtEl>
                                      </p:cBhvr>
                                    </p:animEffect>
                                    <p:anim calcmode="lin" valueType="num">
                                      <p:cBhvr>
                                        <p:cTn id="14"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3">
                                            <p:txEl>
                                              <p:pRg st="0" end="0"/>
                                            </p:txEl>
                                          </p:spTgt>
                                        </p:tgtEl>
                                        <p:attrNameLst>
                                          <p:attrName>ppt_h</p:attrName>
                                        </p:attrNameLst>
                                      </p:cBhvr>
                                      <p:tavLst>
                                        <p:tav tm="0">
                                          <p:val>
                                            <p:strVal val="ppt_h"/>
                                          </p:val>
                                        </p:tav>
                                        <p:tav tm="100000">
                                          <p:val>
                                            <p:strVal val="ppt_h"/>
                                          </p:val>
                                        </p:tav>
                                      </p:tavLst>
                                    </p:anim>
                                    <p:set>
                                      <p:cBhvr>
                                        <p:cTn id="16" dur="1" fill="hold">
                                          <p:stCondLst>
                                            <p:cond delay="1999"/>
                                          </p:stCondLst>
                                        </p:cTn>
                                        <p:tgtEl>
                                          <p:spTgt spid="3">
                                            <p:txEl>
                                              <p:pRg st="0" end="0"/>
                                            </p:txEl>
                                          </p:spTgt>
                                        </p:tgtEl>
                                        <p:attrNameLst>
                                          <p:attrName>style.visibility</p:attrName>
                                        </p:attrNameLst>
                                      </p:cBhvr>
                                      <p:to>
                                        <p:strVal val="hidden"/>
                                      </p:to>
                                    </p:set>
                                  </p:childTnLst>
                                </p:cTn>
                              </p:par>
                              <p:par>
                                <p:cTn id="17" presetID="45" presetClass="exit" presetSubtype="0" fill="hold" nodeType="withEffect">
                                  <p:stCondLst>
                                    <p:cond delay="0"/>
                                  </p:stCondLst>
                                  <p:childTnLst>
                                    <p:animEffect transition="out" filter="fade">
                                      <p:cBhvr>
                                        <p:cTn id="18" dur="2000"/>
                                        <p:tgtEl>
                                          <p:spTgt spid="3">
                                            <p:txEl>
                                              <p:pRg st="1" end="1"/>
                                            </p:txEl>
                                          </p:spTgt>
                                        </p:tgtEl>
                                      </p:cBhvr>
                                    </p:animEffect>
                                    <p:anim calcmode="lin" valueType="num">
                                      <p:cBhvr>
                                        <p:cTn id="19" dur="2000"/>
                                        <p:tgtEl>
                                          <p:spTgt spid="3">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2000"/>
                                        <p:tgtEl>
                                          <p:spTgt spid="3">
                                            <p:txEl>
                                              <p:pRg st="1" end="1"/>
                                            </p:txEl>
                                          </p:spTgt>
                                        </p:tgtEl>
                                        <p:attrNameLst>
                                          <p:attrName>ppt_h</p:attrName>
                                        </p:attrNameLst>
                                      </p:cBhvr>
                                      <p:tavLst>
                                        <p:tav tm="0">
                                          <p:val>
                                            <p:strVal val="ppt_h"/>
                                          </p:val>
                                        </p:tav>
                                        <p:tav tm="100000">
                                          <p:val>
                                            <p:strVal val="ppt_h"/>
                                          </p:val>
                                        </p:tav>
                                      </p:tavLst>
                                    </p:anim>
                                    <p:set>
                                      <p:cBhvr>
                                        <p:cTn id="21" dur="1" fill="hold">
                                          <p:stCondLst>
                                            <p:cond delay="1999"/>
                                          </p:stCondLst>
                                        </p:cTn>
                                        <p:tgtEl>
                                          <p:spTgt spid="3">
                                            <p:txEl>
                                              <p:pRg st="1" end="1"/>
                                            </p:txEl>
                                          </p:spTgt>
                                        </p:tgtEl>
                                        <p:attrNameLst>
                                          <p:attrName>style.visibility</p:attrName>
                                        </p:attrNameLst>
                                      </p:cBhvr>
                                      <p:to>
                                        <p:strVal val="hidden"/>
                                      </p:to>
                                    </p:set>
                                  </p:childTnLst>
                                </p:cTn>
                              </p:par>
                              <p:par>
                                <p:cTn id="22" presetID="45" presetClass="exit" presetSubtype="0" fill="hold" nodeType="withEffect">
                                  <p:stCondLst>
                                    <p:cond delay="0"/>
                                  </p:stCondLst>
                                  <p:childTnLst>
                                    <p:animEffect transition="out" filter="fade">
                                      <p:cBhvr>
                                        <p:cTn id="23" dur="2000"/>
                                        <p:tgtEl>
                                          <p:spTgt spid="3">
                                            <p:txEl>
                                              <p:pRg st="2" end="2"/>
                                            </p:txEl>
                                          </p:spTgt>
                                        </p:tgtEl>
                                      </p:cBhvr>
                                    </p:animEffect>
                                    <p:anim calcmode="lin" valueType="num">
                                      <p:cBhvr>
                                        <p:cTn id="24" dur="2000"/>
                                        <p:tgtEl>
                                          <p:spTgt spid="3">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5" dur="2000"/>
                                        <p:tgtEl>
                                          <p:spTgt spid="3">
                                            <p:txEl>
                                              <p:pRg st="2" end="2"/>
                                            </p:txEl>
                                          </p:spTgt>
                                        </p:tgtEl>
                                        <p:attrNameLst>
                                          <p:attrName>ppt_h</p:attrName>
                                        </p:attrNameLst>
                                      </p:cBhvr>
                                      <p:tavLst>
                                        <p:tav tm="0">
                                          <p:val>
                                            <p:strVal val="ppt_h"/>
                                          </p:val>
                                        </p:tav>
                                        <p:tav tm="100000">
                                          <p:val>
                                            <p:strVal val="ppt_h"/>
                                          </p:val>
                                        </p:tav>
                                      </p:tavLst>
                                    </p:anim>
                                    <p:set>
                                      <p:cBhvr>
                                        <p:cTn id="26"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
            <a:ext cx="9259889" cy="1371600"/>
          </a:xfrm>
        </p:spPr>
        <p:txBody>
          <a:bodyPr/>
          <a:lstStyle/>
          <a:p>
            <a:r>
              <a:rPr lang="en-US" dirty="0" smtClean="0">
                <a:solidFill>
                  <a:srgbClr val="E979C9"/>
                </a:solidFill>
              </a:rPr>
              <a:t>What is a salary cap? What is the problem with them?</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1103312" y="1371601"/>
            <a:ext cx="9717088" cy="4180113"/>
          </a:xfrm>
        </p:spPr>
        <p:txBody>
          <a:bodyPr>
            <a:normAutofit fontScale="85000" lnSpcReduction="10000"/>
          </a:bodyPr>
          <a:lstStyle/>
          <a:p>
            <a:pPr marL="0" indent="0">
              <a:buNone/>
            </a:pPr>
            <a:r>
              <a:rPr lang="en-US" sz="3200" b="1" dirty="0" smtClean="0">
                <a:solidFill>
                  <a:srgbClr val="A46FF3"/>
                </a:solidFill>
              </a:rPr>
              <a:t>What is a salary cap?</a:t>
            </a:r>
          </a:p>
          <a:p>
            <a:pPr marL="0" indent="0">
              <a:buNone/>
            </a:pPr>
            <a:r>
              <a:rPr lang="en-US" sz="3200" b="1" dirty="0">
                <a:solidFill>
                  <a:srgbClr val="993300"/>
                </a:solidFill>
              </a:rPr>
              <a:t>The cap was first introduces for the 1994 season. </a:t>
            </a:r>
            <a:r>
              <a:rPr lang="en-US" sz="3200" dirty="0">
                <a:solidFill>
                  <a:schemeClr val="tx1">
                    <a:lumMod val="95000"/>
                  </a:schemeClr>
                </a:solidFill>
              </a:rPr>
              <a:t>In </a:t>
            </a:r>
            <a:r>
              <a:rPr lang="en-US" sz="3200" dirty="0" smtClean="0">
                <a:solidFill>
                  <a:schemeClr val="tx1">
                    <a:lumMod val="95000"/>
                  </a:schemeClr>
                </a:solidFill>
              </a:rPr>
              <a:t>professional sports a salary cap is </a:t>
            </a:r>
            <a:r>
              <a:rPr lang="en-US" sz="3200" b="1" dirty="0" smtClean="0">
                <a:solidFill>
                  <a:schemeClr val="accent6">
                    <a:lumMod val="50000"/>
                  </a:schemeClr>
                </a:solidFill>
              </a:rPr>
              <a:t>an </a:t>
            </a:r>
            <a:r>
              <a:rPr lang="en-US" sz="3200" dirty="0" smtClean="0">
                <a:solidFill>
                  <a:schemeClr val="tx1">
                    <a:lumMod val="95000"/>
                  </a:schemeClr>
                </a:solidFill>
              </a:rPr>
              <a:t>agreement or rule that places a limit on</a:t>
            </a:r>
            <a:r>
              <a:rPr lang="en-US" sz="3200" b="1" dirty="0" smtClean="0">
                <a:solidFill>
                  <a:schemeClr val="accent6">
                    <a:lumMod val="50000"/>
                  </a:schemeClr>
                </a:solidFill>
              </a:rPr>
              <a:t> the </a:t>
            </a:r>
            <a:r>
              <a:rPr lang="en-US" sz="3200" dirty="0" smtClean="0">
                <a:solidFill>
                  <a:schemeClr val="tx1">
                    <a:lumMod val="95000"/>
                  </a:schemeClr>
                </a:solidFill>
              </a:rPr>
              <a:t>amount  on </a:t>
            </a:r>
            <a:r>
              <a:rPr lang="en-US" sz="3200" b="1" dirty="0" smtClean="0">
                <a:solidFill>
                  <a:srgbClr val="8814BC"/>
                </a:solidFill>
              </a:rPr>
              <a:t>the amount of money</a:t>
            </a:r>
            <a:r>
              <a:rPr lang="en-US" sz="3200" b="1" dirty="0" smtClean="0">
                <a:solidFill>
                  <a:schemeClr val="tx1">
                    <a:lumMod val="95000"/>
                  </a:schemeClr>
                </a:solidFill>
              </a:rPr>
              <a:t> </a:t>
            </a:r>
            <a:r>
              <a:rPr lang="en-US" sz="3200" dirty="0" smtClean="0">
                <a:solidFill>
                  <a:schemeClr val="tx1">
                    <a:lumMod val="95000"/>
                  </a:schemeClr>
                </a:solidFill>
              </a:rPr>
              <a:t>that a team can spend on their players salaries. </a:t>
            </a:r>
            <a:r>
              <a:rPr lang="en-US" sz="3200" b="1" dirty="0" smtClean="0">
                <a:solidFill>
                  <a:schemeClr val="accent5">
                    <a:lumMod val="60000"/>
                    <a:lumOff val="40000"/>
                  </a:schemeClr>
                </a:solidFill>
              </a:rPr>
              <a:t>Facts</a:t>
            </a:r>
            <a:r>
              <a:rPr lang="en-US" sz="3200" dirty="0" smtClean="0">
                <a:solidFill>
                  <a:schemeClr val="tx1">
                    <a:lumMod val="95000"/>
                  </a:schemeClr>
                </a:solidFill>
              </a:rPr>
              <a:t> </a:t>
            </a:r>
            <a:r>
              <a:rPr lang="en-US" sz="3200" b="1" dirty="0" smtClean="0">
                <a:solidFill>
                  <a:srgbClr val="993300"/>
                </a:solidFill>
              </a:rPr>
              <a:t>show that today salary caps are controversial  critics often argue on the grounds of salary caps.</a:t>
            </a:r>
          </a:p>
          <a:p>
            <a:pPr marL="0" indent="0">
              <a:buNone/>
            </a:pPr>
            <a:r>
              <a:rPr lang="en-US" sz="3200" b="1" dirty="0" smtClean="0">
                <a:solidFill>
                  <a:srgbClr val="E979C9"/>
                </a:solidFill>
              </a:rPr>
              <a:t>What  is the problem with salary caps?</a:t>
            </a:r>
          </a:p>
          <a:p>
            <a:pPr marL="0" indent="0">
              <a:buNone/>
            </a:pPr>
            <a:r>
              <a:rPr lang="en-US" sz="3200" dirty="0" smtClean="0">
                <a:solidFill>
                  <a:schemeClr val="tx1">
                    <a:lumMod val="95000"/>
                  </a:schemeClr>
                </a:solidFill>
              </a:rPr>
              <a:t> </a:t>
            </a:r>
            <a:r>
              <a:rPr lang="en-US" sz="3200" b="1" dirty="0" smtClean="0">
                <a:solidFill>
                  <a:srgbClr val="FF00FF"/>
                </a:solidFill>
              </a:rPr>
              <a:t>The problem with this is </a:t>
            </a:r>
            <a:r>
              <a:rPr lang="en-US" sz="3200" dirty="0" smtClean="0">
                <a:solidFill>
                  <a:schemeClr val="tx1">
                    <a:lumMod val="95000"/>
                  </a:schemeClr>
                </a:solidFill>
              </a:rPr>
              <a:t>leagues argue that they </a:t>
            </a:r>
            <a:r>
              <a:rPr lang="en-US" sz="3200" b="1" dirty="0" smtClean="0">
                <a:solidFill>
                  <a:srgbClr val="FF0000"/>
                </a:solidFill>
              </a:rPr>
              <a:t>must </a:t>
            </a:r>
            <a:r>
              <a:rPr lang="en-US" sz="3200" b="1" dirty="0" smtClean="0">
                <a:solidFill>
                  <a:srgbClr val="FF99CC"/>
                </a:solidFill>
              </a:rPr>
              <a:t>justify</a:t>
            </a:r>
            <a:r>
              <a:rPr lang="en-US" sz="3200" dirty="0" smtClean="0">
                <a:solidFill>
                  <a:schemeClr val="tx1">
                    <a:lumMod val="95000"/>
                  </a:schemeClr>
                </a:solidFill>
              </a:rPr>
              <a:t> some sort of equality between their teams</a:t>
            </a:r>
            <a:r>
              <a:rPr lang="en-US" sz="3200" dirty="0" smtClean="0">
                <a:solidFill>
                  <a:schemeClr val="tx1">
                    <a:lumMod val="95000"/>
                  </a:schemeClr>
                </a:solidFill>
              </a:rPr>
              <a:t>. </a:t>
            </a:r>
            <a:endParaRPr lang="en-US" sz="3200" dirty="0">
              <a:solidFill>
                <a:schemeClr val="tx1">
                  <a:lumMod val="95000"/>
                </a:schemeClr>
              </a:solidFill>
            </a:endParaRPr>
          </a:p>
        </p:txBody>
      </p:sp>
    </p:spTree>
    <p:extLst>
      <p:ext uri="{BB962C8B-B14F-4D97-AF65-F5344CB8AC3E}">
        <p14:creationId xmlns:p14="http://schemas.microsoft.com/office/powerpoint/2010/main" val="148158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flipV="1">
            <a:off x="13299871" y="3234575"/>
            <a:ext cx="154842" cy="202844"/>
          </a:xfrm>
        </p:spPr>
        <p:txBody>
          <a:bodyPr/>
          <a:lstStyle/>
          <a:p>
            <a:endParaRPr lang="en-US" dirty="0"/>
          </a:p>
        </p:txBody>
      </p:sp>
      <p:sp>
        <p:nvSpPr>
          <p:cNvPr id="3" name="Content Placeholder 2"/>
          <p:cNvSpPr>
            <a:spLocks noGrp="1"/>
          </p:cNvSpPr>
          <p:nvPr>
            <p:ph sz="half" idx="1"/>
          </p:nvPr>
        </p:nvSpPr>
        <p:spPr>
          <a:xfrm>
            <a:off x="678076" y="334888"/>
            <a:ext cx="6199242" cy="5799374"/>
          </a:xfrm>
        </p:spPr>
        <p:txBody>
          <a:bodyPr/>
          <a:lstStyle/>
          <a:p>
            <a:pPr marL="0" indent="0">
              <a:buNone/>
            </a:pPr>
            <a:r>
              <a:rPr lang="en-US" sz="2800" b="1" dirty="0" smtClean="0">
                <a:solidFill>
                  <a:srgbClr val="E979C9"/>
                </a:solidFill>
              </a:rPr>
              <a:t>Why do you think there should be salary caps</a:t>
            </a:r>
            <a:r>
              <a:rPr lang="en-US" sz="2800" b="1" dirty="0" smtClean="0">
                <a:solidFill>
                  <a:srgbClr val="92D050"/>
                </a:solidFill>
              </a:rPr>
              <a:t>? </a:t>
            </a:r>
            <a:endParaRPr lang="en-US" b="1" dirty="0" smtClean="0">
              <a:solidFill>
                <a:srgbClr val="92D050"/>
              </a:solidFill>
            </a:endParaRPr>
          </a:p>
          <a:p>
            <a:pPr marL="0" indent="0">
              <a:buNone/>
            </a:pPr>
            <a:r>
              <a:rPr lang="en-US" sz="2400" b="1" dirty="0" smtClean="0">
                <a:solidFill>
                  <a:srgbClr val="993300"/>
                </a:solidFill>
              </a:rPr>
              <a:t>In my </a:t>
            </a:r>
            <a:r>
              <a:rPr lang="en-US" sz="2400" b="1" dirty="0" smtClean="0">
                <a:solidFill>
                  <a:srgbClr val="FF99CC"/>
                </a:solidFill>
              </a:rPr>
              <a:t>opinion </a:t>
            </a:r>
            <a:r>
              <a:rPr lang="en-US" sz="2400" b="1" dirty="0" smtClean="0">
                <a:solidFill>
                  <a:srgbClr val="993300"/>
                </a:solidFill>
              </a:rPr>
              <a:t>Salary caps  should exist they keep the payment levels fair. </a:t>
            </a:r>
            <a:r>
              <a:rPr lang="en-US" sz="2400" dirty="0" smtClean="0"/>
              <a:t>They are effective because they stop salaries from getting out of control and keeps teams profitable. </a:t>
            </a:r>
            <a:r>
              <a:rPr lang="en-US" sz="2400" dirty="0"/>
              <a:t> </a:t>
            </a:r>
            <a:r>
              <a:rPr lang="en-US" sz="2400" b="1" dirty="0" smtClean="0">
                <a:solidFill>
                  <a:srgbClr val="8814BC"/>
                </a:solidFill>
              </a:rPr>
              <a:t>The salary caps bring more fairness to the teams, </a:t>
            </a:r>
            <a:r>
              <a:rPr lang="en-US" sz="2400" dirty="0" smtClean="0"/>
              <a:t>it makes them more </a:t>
            </a:r>
            <a:r>
              <a:rPr lang="en-US" sz="2400" dirty="0"/>
              <a:t>equal</a:t>
            </a:r>
            <a:r>
              <a:rPr lang="en-US" sz="2400" dirty="0" smtClean="0"/>
              <a:t>.  Statistics show that more people think salary caps are effective then don’t but we still need to persuade the people who </a:t>
            </a:r>
            <a:r>
              <a:rPr lang="en-US" sz="2400" b="1" dirty="0" smtClean="0">
                <a:solidFill>
                  <a:srgbClr val="FF0000"/>
                </a:solidFill>
              </a:rPr>
              <a:t>believe</a:t>
            </a:r>
            <a:r>
              <a:rPr lang="en-US" sz="2400" dirty="0" smtClean="0"/>
              <a:t> they are </a:t>
            </a:r>
            <a:r>
              <a:rPr lang="en-US" sz="2400" dirty="0" err="1" smtClean="0"/>
              <a:t>uneffective</a:t>
            </a:r>
            <a:r>
              <a:rPr lang="en-US" sz="2400" dirty="0" smtClean="0"/>
              <a:t>. </a:t>
            </a:r>
            <a:r>
              <a:rPr lang="en-US" sz="2400" b="1" dirty="0" smtClean="0">
                <a:solidFill>
                  <a:srgbClr val="FF00FF"/>
                </a:solidFill>
              </a:rPr>
              <a:t>Therefore </a:t>
            </a:r>
            <a:r>
              <a:rPr lang="en-US" sz="2400" dirty="0" smtClean="0"/>
              <a:t>they </a:t>
            </a:r>
            <a:r>
              <a:rPr lang="en-US" sz="2400" b="1" dirty="0" smtClean="0">
                <a:solidFill>
                  <a:srgbClr val="FF0000"/>
                </a:solidFill>
              </a:rPr>
              <a:t>ought </a:t>
            </a:r>
            <a:r>
              <a:rPr lang="en-US" sz="2400" dirty="0" smtClean="0"/>
              <a:t>to know why salary caps are good.</a:t>
            </a:r>
            <a:endParaRPr lang="en-US" sz="2400" dirty="0"/>
          </a:p>
        </p:txBody>
      </p:sp>
      <p:pic>
        <p:nvPicPr>
          <p:cNvPr id="9" name="Content Placeholder 8"/>
          <p:cNvPicPr>
            <a:picLocks noGrp="1" noChangeAspect="1"/>
          </p:cNvPicPr>
          <p:nvPr>
            <p:ph sz="half" idx="2"/>
          </p:nvPr>
        </p:nvPicPr>
        <p:blipFill>
          <a:blip r:embed="rId2"/>
          <a:stretch>
            <a:fillRect/>
          </a:stretch>
        </p:blipFill>
        <p:spPr>
          <a:xfrm>
            <a:off x="7115834" y="580923"/>
            <a:ext cx="4708525" cy="5006897"/>
          </a:xfrm>
          <a:prstGeom prst="rect">
            <a:avLst/>
          </a:prstGeom>
        </p:spPr>
      </p:pic>
      <p:sp>
        <p:nvSpPr>
          <p:cNvPr id="5" name="TextBox 4"/>
          <p:cNvSpPr txBox="1"/>
          <p:nvPr/>
        </p:nvSpPr>
        <p:spPr>
          <a:xfrm>
            <a:off x="6877318" y="5587820"/>
            <a:ext cx="4778063" cy="923330"/>
          </a:xfrm>
          <a:prstGeom prst="rect">
            <a:avLst/>
          </a:prstGeom>
          <a:noFill/>
        </p:spPr>
        <p:txBody>
          <a:bodyPr wrap="square" rtlCol="0">
            <a:spAutoFit/>
          </a:bodyPr>
          <a:lstStyle/>
          <a:p>
            <a:r>
              <a:rPr lang="en-US" b="1" dirty="0" smtClean="0">
                <a:solidFill>
                  <a:srgbClr val="993300"/>
                </a:solidFill>
              </a:rPr>
              <a:t>In this picture it shows statistics of salary caps it provides examples of how much salary caps rise.</a:t>
            </a:r>
            <a:endParaRPr lang="en-US" b="1" dirty="0">
              <a:solidFill>
                <a:srgbClr val="993300"/>
              </a:solidFill>
            </a:endParaRPr>
          </a:p>
        </p:txBody>
      </p:sp>
    </p:spTree>
    <p:extLst>
      <p:ext uri="{BB962C8B-B14F-4D97-AF65-F5344CB8AC3E}">
        <p14:creationId xmlns:p14="http://schemas.microsoft.com/office/powerpoint/2010/main" val="1569173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1" y="440018"/>
            <a:ext cx="9404723" cy="1400530"/>
          </a:xfrm>
        </p:spPr>
        <p:txBody>
          <a:bodyPr/>
          <a:lstStyle/>
          <a:p>
            <a:r>
              <a:rPr lang="en-US" b="1" dirty="0" smtClean="0">
                <a:solidFill>
                  <a:srgbClr val="E979C9"/>
                </a:solidFill>
              </a:rPr>
              <a:t>How </a:t>
            </a:r>
            <a:r>
              <a:rPr lang="en-US" dirty="0" smtClean="0">
                <a:solidFill>
                  <a:srgbClr val="E979C9"/>
                </a:solidFill>
              </a:rPr>
              <a:t>can we change peoples perspective on salary caps</a:t>
            </a:r>
            <a:r>
              <a:rPr lang="en-US" b="1" dirty="0" smtClean="0">
                <a:solidFill>
                  <a:srgbClr val="92D050"/>
                </a:solidFill>
              </a:rPr>
              <a:t>?</a:t>
            </a:r>
            <a:endParaRPr lang="en-US" b="1" dirty="0">
              <a:solidFill>
                <a:srgbClr val="92D050"/>
              </a:solidFill>
            </a:endParaRPr>
          </a:p>
        </p:txBody>
      </p:sp>
      <p:sp>
        <p:nvSpPr>
          <p:cNvPr id="3" name="Content Placeholder 2"/>
          <p:cNvSpPr>
            <a:spLocks noGrp="1"/>
          </p:cNvSpPr>
          <p:nvPr>
            <p:ph idx="1"/>
          </p:nvPr>
        </p:nvSpPr>
        <p:spPr>
          <a:xfrm>
            <a:off x="136188" y="2199591"/>
            <a:ext cx="5401012" cy="4420150"/>
          </a:xfrm>
        </p:spPr>
        <p:txBody>
          <a:bodyPr>
            <a:normAutofit fontScale="85000" lnSpcReduction="20000"/>
          </a:bodyPr>
          <a:lstStyle/>
          <a:p>
            <a:r>
              <a:rPr lang="en-US" sz="3800" dirty="0" smtClean="0">
                <a:solidFill>
                  <a:srgbClr val="E979C9"/>
                </a:solidFill>
              </a:rPr>
              <a:t>What can we do?</a:t>
            </a:r>
          </a:p>
          <a:p>
            <a:r>
              <a:rPr lang="en-US" sz="2800" dirty="0" smtClean="0"/>
              <a:t>We could get the </a:t>
            </a:r>
            <a:r>
              <a:rPr lang="en-US" sz="2800" b="1" dirty="0" smtClean="0">
                <a:solidFill>
                  <a:schemeClr val="accent5"/>
                </a:solidFill>
              </a:rPr>
              <a:t>best</a:t>
            </a:r>
            <a:r>
              <a:rPr lang="en-US" sz="2800" b="1" dirty="0" smtClean="0"/>
              <a:t> </a:t>
            </a:r>
            <a:r>
              <a:rPr lang="en-US" sz="2800" dirty="0" smtClean="0"/>
              <a:t>high school athlete that went to McClure to come and speak to us about </a:t>
            </a:r>
            <a:r>
              <a:rPr lang="en-US" sz="2800" b="1" dirty="0" smtClean="0">
                <a:solidFill>
                  <a:srgbClr val="FF99CC"/>
                </a:solidFill>
              </a:rPr>
              <a:t>facts</a:t>
            </a:r>
            <a:r>
              <a:rPr lang="en-US" sz="2800" dirty="0" smtClean="0"/>
              <a:t> on salary caps and there opinion on them. They could talk about the comparison of salary caps between teachers and athletes Once they have stated there opinion they could tell us about </a:t>
            </a:r>
            <a:r>
              <a:rPr lang="en-US" sz="2800" b="1" dirty="0" smtClean="0">
                <a:solidFill>
                  <a:schemeClr val="accent6">
                    <a:lumMod val="50000"/>
                  </a:schemeClr>
                </a:solidFill>
              </a:rPr>
              <a:t>the </a:t>
            </a:r>
            <a:r>
              <a:rPr lang="en-US" sz="2800" b="1" dirty="0" smtClean="0">
                <a:solidFill>
                  <a:srgbClr val="FF99CC"/>
                </a:solidFill>
              </a:rPr>
              <a:t>august</a:t>
            </a:r>
            <a:r>
              <a:rPr lang="en-US" sz="2800" dirty="0" smtClean="0">
                <a:solidFill>
                  <a:srgbClr val="FF99CC"/>
                </a:solidFill>
              </a:rPr>
              <a:t> </a:t>
            </a:r>
            <a:r>
              <a:rPr lang="en-US" sz="2800" dirty="0" smtClean="0"/>
              <a:t>pro’s and con’s of each perspective on if salary caps are </a:t>
            </a:r>
            <a:r>
              <a:rPr lang="en-US" sz="2800" b="1" dirty="0" smtClean="0">
                <a:solidFill>
                  <a:srgbClr val="FF99CC"/>
                </a:solidFill>
              </a:rPr>
              <a:t>bias</a:t>
            </a:r>
            <a:r>
              <a:rPr lang="en-US" sz="2800" dirty="0" smtClean="0"/>
              <a:t> or not. </a:t>
            </a:r>
            <a:endParaRPr lang="en-US" sz="2800" dirty="0"/>
          </a:p>
        </p:txBody>
      </p:sp>
      <p:pic>
        <p:nvPicPr>
          <p:cNvPr id="4" name="Picture 3"/>
          <p:cNvPicPr>
            <a:picLocks noChangeAspect="1"/>
          </p:cNvPicPr>
          <p:nvPr/>
        </p:nvPicPr>
        <p:blipFill>
          <a:blip r:embed="rId2"/>
          <a:stretch>
            <a:fillRect/>
          </a:stretch>
        </p:blipFill>
        <p:spPr>
          <a:xfrm>
            <a:off x="5537200" y="1838503"/>
            <a:ext cx="3758515" cy="2361248"/>
          </a:xfrm>
          <a:prstGeom prst="rect">
            <a:avLst/>
          </a:prstGeom>
        </p:spPr>
      </p:pic>
      <p:pic>
        <p:nvPicPr>
          <p:cNvPr id="5" name="Picture 4"/>
          <p:cNvPicPr>
            <a:picLocks noChangeAspect="1"/>
          </p:cNvPicPr>
          <p:nvPr/>
        </p:nvPicPr>
        <p:blipFill>
          <a:blip r:embed="rId3"/>
          <a:stretch>
            <a:fillRect/>
          </a:stretch>
        </p:blipFill>
        <p:spPr>
          <a:xfrm>
            <a:off x="7771053" y="4394911"/>
            <a:ext cx="3772585" cy="2406649"/>
          </a:xfrm>
          <a:prstGeom prst="rect">
            <a:avLst/>
          </a:prstGeom>
        </p:spPr>
      </p:pic>
    </p:spTree>
    <p:extLst>
      <p:ext uri="{BB962C8B-B14F-4D97-AF65-F5344CB8AC3E}">
        <p14:creationId xmlns:p14="http://schemas.microsoft.com/office/powerpoint/2010/main" val="469213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3278" y="92990"/>
            <a:ext cx="7435804" cy="832065"/>
          </a:xfrm>
        </p:spPr>
        <p:txBody>
          <a:bodyPr/>
          <a:lstStyle/>
          <a:p>
            <a:r>
              <a:rPr lang="en-US" sz="2800" b="1" dirty="0">
                <a:solidFill>
                  <a:srgbClr val="E979C9"/>
                </a:solidFill>
              </a:rPr>
              <a:t>Who</a:t>
            </a:r>
            <a:r>
              <a:rPr lang="en-US" sz="2800" dirty="0">
                <a:solidFill>
                  <a:srgbClr val="E979C9"/>
                </a:solidFill>
              </a:rPr>
              <a:t> would the speaker be directing this to?</a:t>
            </a:r>
            <a:endParaRPr lang="en-US" sz="2800" dirty="0"/>
          </a:p>
        </p:txBody>
      </p:sp>
      <p:sp>
        <p:nvSpPr>
          <p:cNvPr id="4" name="Text Placeholder 3"/>
          <p:cNvSpPr>
            <a:spLocks noGrp="1"/>
          </p:cNvSpPr>
          <p:nvPr>
            <p:ph type="body" sz="half" idx="15"/>
          </p:nvPr>
        </p:nvSpPr>
        <p:spPr>
          <a:xfrm>
            <a:off x="356461" y="925054"/>
            <a:ext cx="7184738" cy="2205603"/>
          </a:xfrm>
        </p:spPr>
        <p:txBody>
          <a:bodyPr>
            <a:noAutofit/>
          </a:bodyPr>
          <a:lstStyle/>
          <a:p>
            <a:r>
              <a:rPr lang="en-US" sz="2400" dirty="0" smtClean="0"/>
              <a:t>The Speaker would direct the information towards Mr. Marcs 5</a:t>
            </a:r>
            <a:r>
              <a:rPr lang="en-US" sz="2400" baseline="30000" dirty="0" smtClean="0"/>
              <a:t>th</a:t>
            </a:r>
            <a:r>
              <a:rPr lang="en-US" sz="2400" dirty="0" smtClean="0"/>
              <a:t> period class (A.K.A “The Guardians”) or he could talk in the auditorium to all of 8</a:t>
            </a:r>
            <a:r>
              <a:rPr lang="en-US" sz="2400" baseline="30000" dirty="0" smtClean="0"/>
              <a:t>th</a:t>
            </a:r>
            <a:r>
              <a:rPr lang="en-US" sz="2400" dirty="0" smtClean="0"/>
              <a:t> grade or any others that want to </a:t>
            </a:r>
            <a:r>
              <a:rPr lang="en-US" sz="2400" dirty="0" smtClean="0"/>
              <a:t>join. The speaker can </a:t>
            </a:r>
            <a:r>
              <a:rPr lang="en-US" sz="2400" b="1" dirty="0" smtClean="0">
                <a:solidFill>
                  <a:schemeClr val="tx1">
                    <a:lumMod val="75000"/>
                  </a:schemeClr>
                </a:solidFill>
              </a:rPr>
              <a:t>usurp</a:t>
            </a:r>
            <a:r>
              <a:rPr lang="en-US" sz="2400" b="1" dirty="0" smtClean="0">
                <a:solidFill>
                  <a:srgbClr val="FF99CC"/>
                </a:solidFill>
              </a:rPr>
              <a:t> </a:t>
            </a:r>
            <a:r>
              <a:rPr lang="en-US" sz="2400" dirty="0" smtClean="0"/>
              <a:t>us to the next level on salary caps</a:t>
            </a:r>
            <a:endParaRPr lang="en-US" sz="2400" dirty="0"/>
          </a:p>
        </p:txBody>
      </p:sp>
      <p:sp>
        <p:nvSpPr>
          <p:cNvPr id="5" name="Text Placeholder 4"/>
          <p:cNvSpPr>
            <a:spLocks noGrp="1"/>
          </p:cNvSpPr>
          <p:nvPr>
            <p:ph type="body" sz="quarter" idx="3"/>
          </p:nvPr>
        </p:nvSpPr>
        <p:spPr>
          <a:xfrm>
            <a:off x="673278" y="4122550"/>
            <a:ext cx="5411080" cy="2611464"/>
          </a:xfrm>
        </p:spPr>
        <p:txBody>
          <a:bodyPr/>
          <a:lstStyle/>
          <a:p>
            <a:endParaRPr lang="en-US" sz="2800" b="1" dirty="0" smtClean="0">
              <a:solidFill>
                <a:schemeClr val="tx1">
                  <a:lumMod val="75000"/>
                </a:schemeClr>
              </a:solidFill>
            </a:endParaRPr>
          </a:p>
          <a:p>
            <a:r>
              <a:rPr lang="en-US" sz="2800" b="1" dirty="0" smtClean="0">
                <a:solidFill>
                  <a:srgbClr val="E979C9"/>
                </a:solidFill>
              </a:rPr>
              <a:t>What</a:t>
            </a:r>
            <a:r>
              <a:rPr lang="en-US" sz="2800" dirty="0" smtClean="0">
                <a:solidFill>
                  <a:srgbClr val="E979C9"/>
                </a:solidFill>
              </a:rPr>
              <a:t> </a:t>
            </a:r>
            <a:r>
              <a:rPr lang="en-US" sz="2800" dirty="0" smtClean="0">
                <a:solidFill>
                  <a:srgbClr val="E979C9"/>
                </a:solidFill>
              </a:rPr>
              <a:t>exactly would the speaker be talking about?</a:t>
            </a:r>
          </a:p>
          <a:p>
            <a:r>
              <a:rPr lang="en-US" dirty="0" smtClean="0">
                <a:solidFill>
                  <a:schemeClr val="tx1"/>
                </a:solidFill>
              </a:rPr>
              <a:t>The speaker would be talking about there </a:t>
            </a:r>
            <a:r>
              <a:rPr lang="en-US" b="1" dirty="0" smtClean="0">
                <a:solidFill>
                  <a:srgbClr val="8814BC"/>
                </a:solidFill>
              </a:rPr>
              <a:t>“expert opinion” </a:t>
            </a:r>
            <a:r>
              <a:rPr lang="en-US" dirty="0" smtClean="0">
                <a:solidFill>
                  <a:schemeClr val="tx1"/>
                </a:solidFill>
              </a:rPr>
              <a:t>on salary caps </a:t>
            </a:r>
            <a:r>
              <a:rPr lang="en-US" b="1" dirty="0" smtClean="0">
                <a:solidFill>
                  <a:srgbClr val="FF99CC"/>
                </a:solidFill>
              </a:rPr>
              <a:t>cite</a:t>
            </a:r>
            <a:r>
              <a:rPr lang="en-US" dirty="0" smtClean="0">
                <a:solidFill>
                  <a:schemeClr val="tx1"/>
                </a:solidFill>
              </a:rPr>
              <a:t> examples on salary caps and talk about ways we can/</a:t>
            </a:r>
            <a:r>
              <a:rPr lang="en-US" b="1" dirty="0" smtClean="0">
                <a:solidFill>
                  <a:srgbClr val="FF0000"/>
                </a:solidFill>
              </a:rPr>
              <a:t>should</a:t>
            </a:r>
            <a:r>
              <a:rPr lang="en-US" dirty="0" smtClean="0">
                <a:solidFill>
                  <a:schemeClr val="tx1"/>
                </a:solidFill>
              </a:rPr>
              <a:t> fix salary cap issues </a:t>
            </a:r>
            <a:r>
              <a:rPr lang="en-US" b="1" dirty="0" smtClean="0">
                <a:solidFill>
                  <a:schemeClr val="accent6">
                    <a:lumMod val="50000"/>
                  </a:schemeClr>
                </a:solidFill>
              </a:rPr>
              <a:t>and</a:t>
            </a:r>
            <a:r>
              <a:rPr lang="en-US" dirty="0" smtClean="0">
                <a:solidFill>
                  <a:schemeClr val="tx1"/>
                </a:solidFill>
              </a:rPr>
              <a:t> get others to </a:t>
            </a:r>
            <a:r>
              <a:rPr lang="en-US" b="1" dirty="0" smtClean="0">
                <a:solidFill>
                  <a:schemeClr val="tx1">
                    <a:lumMod val="75000"/>
                  </a:schemeClr>
                </a:solidFill>
              </a:rPr>
              <a:t>divert</a:t>
            </a:r>
            <a:r>
              <a:rPr lang="en-US" dirty="0" smtClean="0">
                <a:solidFill>
                  <a:schemeClr val="tx1"/>
                </a:solidFill>
              </a:rPr>
              <a:t> to the good perspective on salary caps.              </a:t>
            </a:r>
            <a:endParaRPr lang="en-US" sz="2800" dirty="0">
              <a:solidFill>
                <a:schemeClr val="tx1"/>
              </a:solidFill>
            </a:endParaRPr>
          </a:p>
        </p:txBody>
      </p:sp>
      <p:pic>
        <p:nvPicPr>
          <p:cNvPr id="9" name="Picture 8"/>
          <p:cNvPicPr>
            <a:picLocks noChangeAspect="1"/>
          </p:cNvPicPr>
          <p:nvPr/>
        </p:nvPicPr>
        <p:blipFill>
          <a:blip r:embed="rId2"/>
          <a:stretch>
            <a:fillRect/>
          </a:stretch>
        </p:blipFill>
        <p:spPr>
          <a:xfrm>
            <a:off x="7646593" y="925055"/>
            <a:ext cx="4545407" cy="4084638"/>
          </a:xfrm>
          <a:prstGeom prst="rect">
            <a:avLst/>
          </a:prstGeom>
        </p:spPr>
      </p:pic>
    </p:spTree>
    <p:extLst>
      <p:ext uri="{BB962C8B-B14F-4D97-AF65-F5344CB8AC3E}">
        <p14:creationId xmlns:p14="http://schemas.microsoft.com/office/powerpoint/2010/main" val="199140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42129" y="506998"/>
            <a:ext cx="2946866" cy="1523792"/>
          </a:xfrm>
        </p:spPr>
        <p:txBody>
          <a:bodyPr/>
          <a:lstStyle/>
          <a:p>
            <a:r>
              <a:rPr lang="en-US" sz="3200" b="1" dirty="0" smtClean="0">
                <a:solidFill>
                  <a:srgbClr val="E979C9"/>
                </a:solidFill>
              </a:rPr>
              <a:t>When</a:t>
            </a:r>
            <a:r>
              <a:rPr lang="en-US" sz="3200" dirty="0" smtClean="0">
                <a:solidFill>
                  <a:srgbClr val="E979C9"/>
                </a:solidFill>
              </a:rPr>
              <a:t> would the speaker come in</a:t>
            </a:r>
            <a:r>
              <a:rPr lang="en-US" sz="3200" b="1" dirty="0" smtClean="0">
                <a:solidFill>
                  <a:srgbClr val="92D050"/>
                </a:solidFill>
              </a:rPr>
              <a:t>?</a:t>
            </a:r>
            <a:endParaRPr lang="en-US" sz="3200" b="1" dirty="0">
              <a:solidFill>
                <a:srgbClr val="92D050"/>
              </a:solidFill>
            </a:endParaRPr>
          </a:p>
        </p:txBody>
      </p:sp>
      <p:sp>
        <p:nvSpPr>
          <p:cNvPr id="4" name="Text Placeholder 3"/>
          <p:cNvSpPr>
            <a:spLocks noGrp="1"/>
          </p:cNvSpPr>
          <p:nvPr>
            <p:ph type="body" sz="half" idx="15"/>
          </p:nvPr>
        </p:nvSpPr>
        <p:spPr>
          <a:xfrm>
            <a:off x="1042129" y="2557462"/>
            <a:ext cx="3768410" cy="3589338"/>
          </a:xfrm>
        </p:spPr>
        <p:txBody>
          <a:bodyPr>
            <a:noAutofit/>
          </a:bodyPr>
          <a:lstStyle/>
          <a:p>
            <a:r>
              <a:rPr lang="en-US" sz="2800" dirty="0" smtClean="0"/>
              <a:t>The speaker would come in on the </a:t>
            </a:r>
            <a:r>
              <a:rPr lang="en-US" sz="2400" dirty="0" smtClean="0"/>
              <a:t>month of December or whatever time the speaker can come in but as soon as possible but it would be </a:t>
            </a:r>
            <a:r>
              <a:rPr lang="en-US" sz="2400" b="1" dirty="0" smtClean="0">
                <a:solidFill>
                  <a:schemeClr val="accent5"/>
                </a:solidFill>
              </a:rPr>
              <a:t>better</a:t>
            </a:r>
            <a:r>
              <a:rPr lang="en-US" sz="2400" b="1" dirty="0" smtClean="0">
                <a:solidFill>
                  <a:schemeClr val="accent6">
                    <a:lumMod val="75000"/>
                  </a:schemeClr>
                </a:solidFill>
              </a:rPr>
              <a:t> </a:t>
            </a:r>
            <a:r>
              <a:rPr lang="en-US" sz="2400" dirty="0" smtClean="0"/>
              <a:t>if they could come in </a:t>
            </a:r>
            <a:r>
              <a:rPr lang="en-US" sz="2400" b="1" dirty="0" smtClean="0">
                <a:solidFill>
                  <a:schemeClr val="accent6">
                    <a:lumMod val="50000"/>
                  </a:schemeClr>
                </a:solidFill>
              </a:rPr>
              <a:t>early</a:t>
            </a:r>
            <a:r>
              <a:rPr lang="en-US" sz="2400" dirty="0" smtClean="0"/>
              <a:t> December</a:t>
            </a:r>
            <a:r>
              <a:rPr lang="en-US" sz="2400" dirty="0" smtClean="0"/>
              <a:t>. </a:t>
            </a:r>
            <a:endParaRPr lang="en-US" sz="2400" dirty="0"/>
          </a:p>
        </p:txBody>
      </p:sp>
      <p:sp>
        <p:nvSpPr>
          <p:cNvPr id="5" name="Text Placeholder 4"/>
          <p:cNvSpPr>
            <a:spLocks noGrp="1"/>
          </p:cNvSpPr>
          <p:nvPr>
            <p:ph type="body" sz="quarter" idx="3"/>
          </p:nvPr>
        </p:nvSpPr>
        <p:spPr>
          <a:xfrm>
            <a:off x="7297048" y="301693"/>
            <a:ext cx="2936241" cy="1563549"/>
          </a:xfrm>
        </p:spPr>
        <p:txBody>
          <a:bodyPr/>
          <a:lstStyle/>
          <a:p>
            <a:r>
              <a:rPr lang="en-US" sz="3200" b="1" dirty="0" smtClean="0">
                <a:solidFill>
                  <a:srgbClr val="E979C9"/>
                </a:solidFill>
              </a:rPr>
              <a:t>Where </a:t>
            </a:r>
            <a:r>
              <a:rPr lang="en-US" sz="3200" dirty="0" smtClean="0">
                <a:solidFill>
                  <a:srgbClr val="E979C9"/>
                </a:solidFill>
              </a:rPr>
              <a:t>would the speaker come in?</a:t>
            </a:r>
            <a:endParaRPr lang="en-US" sz="3200" dirty="0">
              <a:solidFill>
                <a:srgbClr val="E979C9"/>
              </a:solidFill>
            </a:endParaRPr>
          </a:p>
        </p:txBody>
      </p:sp>
      <p:sp>
        <p:nvSpPr>
          <p:cNvPr id="6" name="Text Placeholder 5"/>
          <p:cNvSpPr>
            <a:spLocks noGrp="1"/>
          </p:cNvSpPr>
          <p:nvPr>
            <p:ph type="body" sz="half" idx="16"/>
          </p:nvPr>
        </p:nvSpPr>
        <p:spPr>
          <a:xfrm>
            <a:off x="7286495" y="1865242"/>
            <a:ext cx="2946794" cy="3589338"/>
          </a:xfrm>
        </p:spPr>
        <p:txBody>
          <a:bodyPr>
            <a:noAutofit/>
          </a:bodyPr>
          <a:lstStyle/>
          <a:p>
            <a:r>
              <a:rPr lang="en-US" sz="2400" dirty="0" smtClean="0"/>
              <a:t>The speaker would come in to McClure Middle school and talk to Mr. Marcs 5</a:t>
            </a:r>
            <a:r>
              <a:rPr lang="en-US" sz="2400" baseline="30000" dirty="0" smtClean="0"/>
              <a:t>th</a:t>
            </a:r>
            <a:r>
              <a:rPr lang="en-US" sz="2400" dirty="0" smtClean="0"/>
              <a:t> period class or the speaker could come into the theater and talk to 8</a:t>
            </a:r>
            <a:r>
              <a:rPr lang="en-US" sz="2400" baseline="30000" dirty="0" smtClean="0"/>
              <a:t>th</a:t>
            </a:r>
            <a:r>
              <a:rPr lang="en-US" sz="2400" dirty="0" smtClean="0"/>
              <a:t> grade about salary caps but most likely just the class.</a:t>
            </a:r>
            <a:endParaRPr lang="en-US" sz="2400" dirty="0"/>
          </a:p>
        </p:txBody>
      </p:sp>
    </p:spTree>
    <p:extLst>
      <p:ext uri="{BB962C8B-B14F-4D97-AF65-F5344CB8AC3E}">
        <p14:creationId xmlns:p14="http://schemas.microsoft.com/office/powerpoint/2010/main" val="198630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E979C9"/>
                </a:solidFill>
              </a:rPr>
              <a:t>Why</a:t>
            </a:r>
            <a:r>
              <a:rPr lang="en-US" dirty="0" smtClean="0">
                <a:solidFill>
                  <a:srgbClr val="E979C9"/>
                </a:solidFill>
              </a:rPr>
              <a:t> would the speaker come in?</a:t>
            </a:r>
            <a:endParaRPr lang="en-US" dirty="0">
              <a:solidFill>
                <a:srgbClr val="E979C9"/>
              </a:solidFill>
            </a:endParaRPr>
          </a:p>
        </p:txBody>
      </p:sp>
      <p:sp>
        <p:nvSpPr>
          <p:cNvPr id="3" name="Content Placeholder 2"/>
          <p:cNvSpPr>
            <a:spLocks noGrp="1"/>
          </p:cNvSpPr>
          <p:nvPr>
            <p:ph idx="1"/>
          </p:nvPr>
        </p:nvSpPr>
        <p:spPr>
          <a:xfrm>
            <a:off x="1104293" y="1431236"/>
            <a:ext cx="8946541" cy="4029406"/>
          </a:xfrm>
        </p:spPr>
        <p:txBody>
          <a:bodyPr>
            <a:normAutofit fontScale="92500" lnSpcReduction="10000"/>
          </a:bodyPr>
          <a:lstStyle/>
          <a:p>
            <a:r>
              <a:rPr lang="en-US" sz="2800" dirty="0" smtClean="0"/>
              <a:t>The speaker would come in because even though problems with salary caps aren’t the main problem right now or the main priority a speaker can still can come to talk to us about </a:t>
            </a:r>
            <a:r>
              <a:rPr lang="en-US" sz="2800" b="1" dirty="0" smtClean="0">
                <a:solidFill>
                  <a:srgbClr val="FF99CC"/>
                </a:solidFill>
              </a:rPr>
              <a:t>pervading</a:t>
            </a:r>
            <a:r>
              <a:rPr lang="en-US" sz="2800" dirty="0" smtClean="0"/>
              <a:t> the </a:t>
            </a:r>
            <a:r>
              <a:rPr lang="en-US" sz="2800" b="1" dirty="0" smtClean="0">
                <a:solidFill>
                  <a:srgbClr val="8814BC"/>
                </a:solidFill>
              </a:rPr>
              <a:t>specific evidence </a:t>
            </a:r>
            <a:r>
              <a:rPr lang="en-US" sz="2800" dirty="0" smtClean="0"/>
              <a:t>no matter what you think about them we can hear two sides of the story. I feel that it is a good idea for the speaker to come in because a lot of </a:t>
            </a:r>
            <a:r>
              <a:rPr lang="en-US" sz="2800" b="1" dirty="0" smtClean="0">
                <a:solidFill>
                  <a:schemeClr val="bg1">
                    <a:lumMod val="95000"/>
                    <a:lumOff val="5000"/>
                  </a:schemeClr>
                </a:solidFill>
              </a:rPr>
              <a:t>children</a:t>
            </a:r>
            <a:r>
              <a:rPr lang="en-US" sz="2800" b="1" dirty="0" smtClean="0">
                <a:solidFill>
                  <a:schemeClr val="bg1">
                    <a:lumMod val="95000"/>
                    <a:lumOff val="5000"/>
                  </a:schemeClr>
                </a:solidFill>
              </a:rPr>
              <a:t> </a:t>
            </a:r>
            <a:r>
              <a:rPr lang="en-US" sz="2800" dirty="0" smtClean="0"/>
              <a:t>don’t even know the </a:t>
            </a:r>
            <a:r>
              <a:rPr lang="en-US" sz="2800" b="1" dirty="0" smtClean="0">
                <a:solidFill>
                  <a:schemeClr val="accent3">
                    <a:lumMod val="40000"/>
                    <a:lumOff val="60000"/>
                  </a:schemeClr>
                </a:solidFill>
              </a:rPr>
              <a:t>right </a:t>
            </a:r>
            <a:r>
              <a:rPr lang="en-US" sz="2800" dirty="0" smtClean="0"/>
              <a:t>definition of a salary cap is and I think it is a good that someone </a:t>
            </a:r>
            <a:r>
              <a:rPr lang="en-US" sz="2800" b="1" dirty="0" smtClean="0">
                <a:solidFill>
                  <a:schemeClr val="accent5"/>
                </a:solidFill>
              </a:rPr>
              <a:t>wise</a:t>
            </a:r>
            <a:r>
              <a:rPr lang="en-US" sz="2800" dirty="0" smtClean="0"/>
              <a:t> teaches them and they will be </a:t>
            </a:r>
            <a:r>
              <a:rPr lang="en-US" sz="2800" b="1" dirty="0" smtClean="0">
                <a:solidFill>
                  <a:schemeClr val="bg2">
                    <a:lumMod val="50000"/>
                  </a:schemeClr>
                </a:solidFill>
              </a:rPr>
              <a:t>grateful</a:t>
            </a:r>
            <a:r>
              <a:rPr lang="en-US" sz="2800" dirty="0" smtClean="0"/>
              <a:t> to </a:t>
            </a:r>
            <a:r>
              <a:rPr lang="en-US" sz="2800" dirty="0" smtClean="0"/>
              <a:t>know the </a:t>
            </a:r>
            <a:r>
              <a:rPr lang="en-US" sz="2800" b="1" dirty="0" smtClean="0">
                <a:solidFill>
                  <a:schemeClr val="accent1">
                    <a:lumMod val="50000"/>
                  </a:schemeClr>
                </a:solidFill>
              </a:rPr>
              <a:t>right</a:t>
            </a:r>
            <a:r>
              <a:rPr lang="en-US" sz="2800" dirty="0" smtClean="0">
                <a:solidFill>
                  <a:schemeClr val="accent1">
                    <a:lumMod val="50000"/>
                  </a:schemeClr>
                </a:solidFill>
              </a:rPr>
              <a:t> </a:t>
            </a:r>
            <a:r>
              <a:rPr lang="en-US" sz="2800" dirty="0" smtClean="0"/>
              <a:t>meaning instead of some </a:t>
            </a:r>
            <a:r>
              <a:rPr lang="en-US" sz="2800" b="1" dirty="0" smtClean="0">
                <a:solidFill>
                  <a:schemeClr val="accent1">
                    <a:lumMod val="50000"/>
                  </a:schemeClr>
                </a:solidFill>
              </a:rPr>
              <a:t>wrong</a:t>
            </a:r>
            <a:r>
              <a:rPr lang="en-US" sz="2800" dirty="0" smtClean="0"/>
              <a:t> answer.</a:t>
            </a:r>
            <a:endParaRPr lang="en-US" sz="2800" dirty="0"/>
          </a:p>
        </p:txBody>
      </p:sp>
      <p:sp>
        <p:nvSpPr>
          <p:cNvPr id="4" name="TextBox 3"/>
          <p:cNvSpPr txBox="1"/>
          <p:nvPr/>
        </p:nvSpPr>
        <p:spPr>
          <a:xfrm>
            <a:off x="1104293" y="5619067"/>
            <a:ext cx="8487177" cy="646331"/>
          </a:xfrm>
          <a:prstGeom prst="rect">
            <a:avLst/>
          </a:prstGeom>
          <a:noFill/>
        </p:spPr>
        <p:txBody>
          <a:bodyPr wrap="square" rtlCol="0">
            <a:spAutoFit/>
          </a:bodyPr>
          <a:lstStyle/>
          <a:p>
            <a:r>
              <a:rPr lang="en-US" dirty="0">
                <a:solidFill>
                  <a:srgbClr val="FFFF00"/>
                </a:solidFill>
              </a:rPr>
              <a:t>http://www.debate.org/opinions/are-salary-caps-in-professional-sports-effective</a:t>
            </a:r>
          </a:p>
        </p:txBody>
      </p:sp>
    </p:spTree>
    <p:extLst>
      <p:ext uri="{BB962C8B-B14F-4D97-AF65-F5344CB8AC3E}">
        <p14:creationId xmlns:p14="http://schemas.microsoft.com/office/powerpoint/2010/main" val="4144230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261</TotalTime>
  <Words>644</Words>
  <Application>Microsoft Office PowerPoint</Application>
  <PresentationFormat>Widescreen</PresentationFormat>
  <Paragraphs>28</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Aharoni</vt:lpstr>
      <vt:lpstr>Arial</vt:lpstr>
      <vt:lpstr>Berlin Sans FB Demi</vt:lpstr>
      <vt:lpstr>Bernard MT Condensed</vt:lpstr>
      <vt:lpstr>Calibri</vt:lpstr>
      <vt:lpstr>Century Gothic</vt:lpstr>
      <vt:lpstr>Wingdings 3</vt:lpstr>
      <vt:lpstr>Ion</vt:lpstr>
      <vt:lpstr>Salary Caps On Professional Athletes </vt:lpstr>
      <vt:lpstr>What is a salary cap? What is the problem with them?   </vt:lpstr>
      <vt:lpstr>PowerPoint Presentation</vt:lpstr>
      <vt:lpstr>How can we change peoples perspective on salary caps?</vt:lpstr>
      <vt:lpstr>PowerPoint Presentation</vt:lpstr>
      <vt:lpstr>PowerPoint Presentation</vt:lpstr>
      <vt:lpstr>Why would the speaker come in?</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Salary Caps On Professional Athletes </dc:title>
  <dc:creator>Ashley Reece</dc:creator>
  <cp:lastModifiedBy>Ashley Reece</cp:lastModifiedBy>
  <cp:revision>29</cp:revision>
  <dcterms:created xsi:type="dcterms:W3CDTF">2015-10-14T17:20:56Z</dcterms:created>
  <dcterms:modified xsi:type="dcterms:W3CDTF">2015-11-05T18:09:50Z</dcterms:modified>
</cp:coreProperties>
</file>